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302" r:id="rId3"/>
    <p:sldId id="304" r:id="rId4"/>
    <p:sldId id="267" r:id="rId5"/>
    <p:sldId id="268" r:id="rId6"/>
    <p:sldId id="269" r:id="rId7"/>
    <p:sldId id="303" r:id="rId8"/>
    <p:sldId id="270" r:id="rId9"/>
    <p:sldId id="271" r:id="rId10"/>
    <p:sldId id="272" r:id="rId11"/>
    <p:sldId id="273" r:id="rId12"/>
    <p:sldId id="274" r:id="rId13"/>
    <p:sldId id="276" r:id="rId14"/>
    <p:sldId id="278" r:id="rId15"/>
    <p:sldId id="275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08" r:id="rId29"/>
    <p:sldId id="309" r:id="rId30"/>
    <p:sldId id="310" r:id="rId31"/>
    <p:sldId id="307" r:id="rId32"/>
    <p:sldId id="306" r:id="rId33"/>
    <p:sldId id="290" r:id="rId34"/>
    <p:sldId id="291" r:id="rId35"/>
    <p:sldId id="292" r:id="rId36"/>
    <p:sldId id="299" r:id="rId37"/>
    <p:sldId id="301" r:id="rId38"/>
    <p:sldId id="293" r:id="rId39"/>
    <p:sldId id="312" r:id="rId40"/>
    <p:sldId id="31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2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005227" y="6497999"/>
            <a:ext cx="10186770" cy="360000"/>
            <a:chOff x="2005227" y="6497999"/>
            <a:chExt cx="10186770" cy="360000"/>
          </a:xfrm>
        </p:grpSpPr>
        <p:sp>
          <p:nvSpPr>
            <p:cNvPr id="23" name="Блок-схема: процесс 22"/>
            <p:cNvSpPr/>
            <p:nvPr/>
          </p:nvSpPr>
          <p:spPr>
            <a:xfrm rot="10800000">
              <a:off x="2158056" y="6497999"/>
              <a:ext cx="10033941" cy="360000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rot="10800000">
              <a:off x="2005227" y="6497999"/>
              <a:ext cx="152830" cy="3600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" y="6497999"/>
            <a:ext cx="1953249" cy="360001"/>
            <a:chOff x="1" y="6497999"/>
            <a:chExt cx="1953249" cy="360001"/>
          </a:xfrm>
        </p:grpSpPr>
        <p:sp>
          <p:nvSpPr>
            <p:cNvPr id="26" name="Блок-схема: процесс 25"/>
            <p:cNvSpPr/>
            <p:nvPr/>
          </p:nvSpPr>
          <p:spPr>
            <a:xfrm>
              <a:off x="1" y="6498000"/>
              <a:ext cx="1800419" cy="360000"/>
            </a:xfrm>
            <a:prstGeom prst="flowChart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ый треугольник 26"/>
            <p:cNvSpPr/>
            <p:nvPr/>
          </p:nvSpPr>
          <p:spPr>
            <a:xfrm>
              <a:off x="1800421" y="6497999"/>
              <a:ext cx="152829" cy="36000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4147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2114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8797381" cy="2175080"/>
            <a:chOff x="0" y="4682920"/>
            <a:chExt cx="8797381" cy="2175080"/>
          </a:xfrm>
        </p:grpSpPr>
        <p:sp>
          <p:nvSpPr>
            <p:cNvPr id="13" name="Блок-схема: процесс 12"/>
            <p:cNvSpPr/>
            <p:nvPr/>
          </p:nvSpPr>
          <p:spPr>
            <a:xfrm>
              <a:off x="0" y="4682920"/>
              <a:ext cx="7874000" cy="2175080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ый треугольник 13"/>
            <p:cNvSpPr/>
            <p:nvPr/>
          </p:nvSpPr>
          <p:spPr>
            <a:xfrm>
              <a:off x="7874000" y="4682920"/>
              <a:ext cx="923381" cy="217508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2" descr="http://distant.kriro.ru/pluginfile.php/1/theme_klass/logo/1488473550/full_logo_moodl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7452"/>
            <a:ext cx="71532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8048081" y="1"/>
            <a:ext cx="4143917" cy="2175080"/>
            <a:chOff x="8048081" y="4682921"/>
            <a:chExt cx="4143917" cy="217508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Блок-схема: процесс 10"/>
            <p:cNvSpPr/>
            <p:nvPr/>
          </p:nvSpPr>
          <p:spPr>
            <a:xfrm rot="10800000">
              <a:off x="8971461" y="4682921"/>
              <a:ext cx="3220537" cy="2175080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ый треугольник 11"/>
            <p:cNvSpPr/>
            <p:nvPr/>
          </p:nvSpPr>
          <p:spPr>
            <a:xfrm rot="10800000">
              <a:off x="8048081" y="4682921"/>
              <a:ext cx="923381" cy="217508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0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06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485899"/>
            <a:ext cx="7734300" cy="46910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6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6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1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7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84" y="460989"/>
            <a:ext cx="9158400" cy="88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52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1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7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7408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341050"/>
            <a:ext cx="3932237" cy="25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03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7408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3341050"/>
            <a:ext cx="3932237" cy="25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005227" y="6497999"/>
            <a:ext cx="10186770" cy="360000"/>
            <a:chOff x="2005227" y="6497999"/>
            <a:chExt cx="10186770" cy="360000"/>
          </a:xfrm>
        </p:grpSpPr>
        <p:sp>
          <p:nvSpPr>
            <p:cNvPr id="14" name="Блок-схема: процесс 13"/>
            <p:cNvSpPr/>
            <p:nvPr/>
          </p:nvSpPr>
          <p:spPr>
            <a:xfrm rot="10800000">
              <a:off x="2158056" y="6497999"/>
              <a:ext cx="10033941" cy="360000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ый треугольник 14"/>
            <p:cNvSpPr/>
            <p:nvPr/>
          </p:nvSpPr>
          <p:spPr>
            <a:xfrm rot="10800000">
              <a:off x="2005227" y="6497999"/>
              <a:ext cx="152830" cy="3600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7" name="Блок-схема: процесс 16"/>
          <p:cNvSpPr/>
          <p:nvPr/>
        </p:nvSpPr>
        <p:spPr>
          <a:xfrm>
            <a:off x="1" y="6498000"/>
            <a:ext cx="1800419" cy="360000"/>
          </a:xfrm>
          <a:prstGeom prst="flowChartProcess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1800421" y="6497999"/>
            <a:ext cx="152829" cy="360000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59538"/>
            <a:ext cx="9157361" cy="890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800" y="6492874"/>
            <a:ext cx="136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F4E79"/>
                </a:solidFill>
              </a:defRPr>
            </a:lvl1pPr>
          </a:lstStyle>
          <a:p>
            <a:fld id="{E1ABAC70-5EEC-401B-9F74-B61C2250507D}" type="datetimeFigureOut">
              <a:rPr lang="ru-RU" smtClean="0"/>
              <a:pPr/>
              <a:t>16.11.2019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54400" y="64706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B4C7E7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70350" y="64706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4C7E7"/>
                </a:solidFill>
              </a:defRPr>
            </a:lvl1pPr>
          </a:lstStyle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 rot="10800000">
            <a:off x="1908682" y="-2"/>
            <a:ext cx="10283316" cy="360000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10800000">
            <a:off x="1755853" y="0"/>
            <a:ext cx="152829" cy="359999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-1"/>
            <a:ext cx="2148553" cy="1490060"/>
            <a:chOff x="0" y="-1"/>
            <a:chExt cx="2148553" cy="1490060"/>
          </a:xfrm>
        </p:grpSpPr>
        <p:sp>
          <p:nvSpPr>
            <p:cNvPr id="8" name="Блок-схема: процесс 7"/>
            <p:cNvSpPr/>
            <p:nvPr/>
          </p:nvSpPr>
          <p:spPr>
            <a:xfrm>
              <a:off x="0" y="0"/>
              <a:ext cx="1515982" cy="1490059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ый треугольник 8"/>
            <p:cNvSpPr/>
            <p:nvPr/>
          </p:nvSpPr>
          <p:spPr>
            <a:xfrm>
              <a:off x="1515982" y="-1"/>
              <a:ext cx="632571" cy="149005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9" name="Picture 2" descr="http://distant.kriro.ru/pluginfile.php/1/theme_klass/logo/1488473550/full_logo_moodle.pn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210" y="97953"/>
              <a:ext cx="1355562" cy="1294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814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universariu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lektorium.t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ru.courser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ntuit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univertv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lectoriy.mipt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postnauk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ru.khanacadem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video.hse.ru/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elcome.stepik.org/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ucheba.liv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htmlacademy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pmexpress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arzamas.academ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penprofession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anvas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edx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udem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oeconsortium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class.c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duolingo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ru.englishcentral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skyeng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mob-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edutainme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ezi.com/uqniacufqe6e/?utm_campaign=share&amp;utm_medium=copy&amp;rc=ex0share" TargetMode="External"/><Relationship Id="rId2" Type="http://schemas.openxmlformats.org/officeDocument/2006/relationships/hyperlink" Target="https://openedu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resh.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online.edu.ru/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gosvo.ru/uploadfiles/proekty%20doc/proekt_onl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32012" y="2252591"/>
            <a:ext cx="11778017" cy="2046453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solidFill>
                  <a:srgbClr val="0070C0"/>
                </a:solidFill>
              </a:rPr>
              <a:t>ПАНОРАМА ОНЛАЙН-ПЛАТФОРМ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200" b="1" dirty="0" smtClean="0"/>
              <a:t>«Обучение: непрерывное, гибкое, быстрое»</a:t>
            </a:r>
            <a:endParaRPr lang="ru-RU" alt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7654" y="4578179"/>
            <a:ext cx="9601200" cy="1752600"/>
          </a:xfrm>
        </p:spPr>
        <p:txBody>
          <a:bodyPr>
            <a:normAutofit/>
          </a:bodyPr>
          <a:lstStyle/>
          <a:p>
            <a:pPr algn="r" eaLnBrk="1" hangingPunct="1"/>
            <a:r>
              <a:rPr lang="ru-RU" altLang="ru-RU" sz="2800" dirty="0" smtClean="0"/>
              <a:t>Габова Марина Анатольевна, </a:t>
            </a:r>
          </a:p>
          <a:p>
            <a:pPr algn="r" eaLnBrk="1" hangingPunct="1"/>
            <a:r>
              <a:rPr lang="ru-RU" altLang="ru-RU" sz="2800" dirty="0" smtClean="0"/>
              <a:t>канд. </a:t>
            </a:r>
            <a:r>
              <a:rPr lang="ru-RU" altLang="ru-RU" sz="2800" dirty="0" err="1" smtClean="0"/>
              <a:t>пед</a:t>
            </a:r>
            <a:r>
              <a:rPr lang="ru-RU" altLang="ru-RU" sz="2800" dirty="0" smtClean="0"/>
              <a:t>. наук, доцент,</a:t>
            </a:r>
          </a:p>
          <a:p>
            <a:pPr algn="r" eaLnBrk="1" hangingPunct="1"/>
            <a:r>
              <a:rPr lang="ru-RU" altLang="ru-RU" sz="2800" dirty="0" smtClean="0"/>
              <a:t>Проректор по образовательной деятельности</a:t>
            </a:r>
          </a:p>
        </p:txBody>
      </p:sp>
      <p:sp>
        <p:nvSpPr>
          <p:cNvPr id="307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D13482-F807-45A5-85B9-74E8CB465113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Отличительные черты MOOК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2137" y="1719617"/>
            <a:ext cx="11619363" cy="4572001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Открытость</a:t>
            </a:r>
            <a:r>
              <a:rPr lang="ru-RU" dirty="0" smtClean="0"/>
              <a:t> – доступны через Интернет без ограничений;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 smtClean="0"/>
              <a:t>Мультимедийность</a:t>
            </a:r>
            <a:r>
              <a:rPr lang="ru-RU" dirty="0" smtClean="0"/>
              <a:t> – используют аудио, видео (в том числе интерактивное), 3D-миры и множество других современных технологий;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Интерактивность</a:t>
            </a:r>
            <a:r>
              <a:rPr lang="ru-RU" dirty="0" smtClean="0"/>
              <a:t> – обеспечивают взаимодействие обучаемых с </a:t>
            </a:r>
            <a:r>
              <a:rPr lang="ru-RU" dirty="0" err="1" smtClean="0"/>
              <a:t>контентом</a:t>
            </a:r>
            <a:r>
              <a:rPr lang="ru-RU" dirty="0" smtClean="0"/>
              <a:t>, общение их с преподавателем (</a:t>
            </a:r>
            <a:r>
              <a:rPr lang="ru-RU" dirty="0" err="1" smtClean="0"/>
              <a:t>тьютором</a:t>
            </a:r>
            <a:r>
              <a:rPr lang="ru-RU" dirty="0" smtClean="0"/>
              <a:t>) и друг с другом;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Бесплатное/условно бесплатное обучение </a:t>
            </a:r>
            <a:r>
              <a:rPr lang="ru-RU" dirty="0" smtClean="0"/>
              <a:t>(некоторые поставщики взимают плату только за сертификат);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Обучение в лучших университетах мира </a:t>
            </a:r>
            <a:r>
              <a:rPr lang="ru-RU" dirty="0" smtClean="0"/>
              <a:t>(Гарвардский университет, Массачусетский технологический институт, Открытый университет Великобритании, МГУ, ВШЭ, МЭСИ, МФТИ, и др.).</a:t>
            </a: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18D669-7B1F-40C9-95D2-71957B967449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Категории студентов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272955" y="1825625"/>
            <a:ext cx="11668836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ru-RU" altLang="ru-RU" sz="2400" b="1" dirty="0" smtClean="0"/>
              <a:t>Зрители </a:t>
            </a:r>
            <a:r>
              <a:rPr lang="ru-RU" altLang="ru-RU" sz="2400" dirty="0" smtClean="0"/>
              <a:t>(</a:t>
            </a:r>
            <a:r>
              <a:rPr lang="en-US" altLang="ru-RU" sz="2400" dirty="0" smtClean="0"/>
              <a:t>viewers)</a:t>
            </a:r>
            <a:r>
              <a:rPr lang="ru-RU" altLang="ru-RU" sz="2400" dirty="0" smtClean="0"/>
              <a:t> - студенты, которые потребляют учебные материалы (лекции, тексты), но вообще не участвуют в проверочных работах</a:t>
            </a:r>
            <a:r>
              <a:rPr lang="en-US" altLang="ru-RU" sz="2400" dirty="0" smtClean="0"/>
              <a:t>;</a:t>
            </a:r>
          </a:p>
          <a:p>
            <a:pPr eaLnBrk="1" hangingPunct="1"/>
            <a:r>
              <a:rPr lang="ru-RU" altLang="ru-RU" sz="2400" b="1" dirty="0" smtClean="0"/>
              <a:t>Решатели</a:t>
            </a:r>
            <a:r>
              <a:rPr lang="ru-RU" altLang="ru-RU" sz="2400" dirty="0" smtClean="0"/>
              <a:t> (</a:t>
            </a:r>
            <a:r>
              <a:rPr lang="en-US" altLang="ru-RU" sz="2400" dirty="0" smtClean="0"/>
              <a:t>solvers)</a:t>
            </a:r>
            <a:r>
              <a:rPr lang="ru-RU" altLang="ru-RU" sz="2400" dirty="0" smtClean="0"/>
              <a:t> - студенты, которые решают тесты, но никогда не обращаются к учебным материалам</a:t>
            </a:r>
            <a:r>
              <a:rPr lang="en-US" altLang="ru-RU" sz="2400" dirty="0" smtClean="0"/>
              <a:t>;</a:t>
            </a:r>
          </a:p>
          <a:p>
            <a:pPr eaLnBrk="1" hangingPunct="1"/>
            <a:r>
              <a:rPr lang="ru-RU" altLang="ru-RU" sz="2400" b="1" dirty="0" smtClean="0"/>
              <a:t>Универсальные</a:t>
            </a:r>
            <a:r>
              <a:rPr lang="ru-RU" altLang="ru-RU" sz="2400" dirty="0" smtClean="0"/>
              <a:t> (</a:t>
            </a:r>
            <a:r>
              <a:rPr lang="en-US" altLang="ru-RU" sz="2400" dirty="0" smtClean="0"/>
              <a:t>all-</a:t>
            </a:r>
            <a:r>
              <a:rPr lang="en-US" altLang="ru-RU" sz="2400" dirty="0" err="1" smtClean="0"/>
              <a:t>rounders</a:t>
            </a:r>
            <a:r>
              <a:rPr lang="en-US" altLang="ru-RU" sz="2400" dirty="0" smtClean="0"/>
              <a:t>)</a:t>
            </a:r>
            <a:r>
              <a:rPr lang="ru-RU" altLang="ru-RU" sz="2400" dirty="0" smtClean="0"/>
              <a:t> - решают тесты и слушают лекции</a:t>
            </a:r>
            <a:r>
              <a:rPr lang="en-US" altLang="ru-RU" sz="2400" dirty="0" smtClean="0"/>
              <a:t>;</a:t>
            </a:r>
          </a:p>
          <a:p>
            <a:pPr eaLnBrk="1" hangingPunct="1"/>
            <a:r>
              <a:rPr lang="ru-RU" altLang="ru-RU" sz="2400" b="1" dirty="0" smtClean="0"/>
              <a:t>Собиратели</a:t>
            </a:r>
            <a:r>
              <a:rPr lang="ru-RU" altLang="ru-RU" sz="2400" dirty="0" smtClean="0"/>
              <a:t> (</a:t>
            </a:r>
            <a:r>
              <a:rPr lang="en-US" altLang="ru-RU" sz="2400" dirty="0" smtClean="0"/>
              <a:t>collectors)</a:t>
            </a:r>
            <a:r>
              <a:rPr lang="ru-RU" altLang="ru-RU" sz="2400" dirty="0" smtClean="0"/>
              <a:t> - сохраняют учебные материалы на свои устройства, однако нет возможности проверить, пользуются ли они ими в дальнейшем или нет</a:t>
            </a:r>
            <a:r>
              <a:rPr lang="en-US" altLang="ru-RU" sz="2400" dirty="0" smtClean="0"/>
              <a:t>;</a:t>
            </a:r>
          </a:p>
          <a:p>
            <a:pPr eaLnBrk="1" hangingPunct="1"/>
            <a:r>
              <a:rPr lang="ru-RU" altLang="ru-RU" sz="2400" b="1" dirty="0" smtClean="0"/>
              <a:t>Прохожие </a:t>
            </a:r>
            <a:r>
              <a:rPr lang="ru-RU" altLang="ru-RU" sz="2400" dirty="0" smtClean="0"/>
              <a:t>(</a:t>
            </a:r>
            <a:r>
              <a:rPr lang="en-US" altLang="ru-RU" sz="2400" dirty="0" smtClean="0"/>
              <a:t>bystanders)</a:t>
            </a:r>
            <a:r>
              <a:rPr lang="ru-RU" altLang="ru-RU" sz="2400" dirty="0" smtClean="0"/>
              <a:t> - люди, которые записываются на курсы, но их активность остается чрезвычайно низкой.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B83E8B-5279-4335-A974-324733275614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600" b="1" dirty="0" smtClean="0"/>
              <a:t>Как использовать ресурсы?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272955" y="1692322"/>
            <a:ext cx="11679863" cy="459929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altLang="ru-RU" sz="2600" dirty="0" smtClean="0"/>
              <a:t>включать в аудиторные занятия фрагменты </a:t>
            </a:r>
            <a:r>
              <a:rPr lang="ru-RU" altLang="ru-RU" sz="2600" dirty="0" err="1" smtClean="0"/>
              <a:t>видеолекций</a:t>
            </a:r>
            <a:r>
              <a:rPr lang="ru-RU" altLang="ru-RU" sz="2600" dirty="0" smtClean="0"/>
              <a:t> с их последующим обсуждением;</a:t>
            </a:r>
          </a:p>
          <a:p>
            <a:r>
              <a:rPr lang="ru-RU" altLang="ru-RU" sz="2600" dirty="0" smtClean="0"/>
              <a:t>предложить материалы курса для дополнительного самостоятельного изучения (разместить ссылки в своем электронном курсе);</a:t>
            </a:r>
          </a:p>
          <a:p>
            <a:r>
              <a:rPr lang="ru-RU" altLang="ru-RU" sz="2600" dirty="0" smtClean="0"/>
              <a:t>организовать групповую работу по изучению вопросов, представленных в </a:t>
            </a:r>
            <a:r>
              <a:rPr lang="ru-RU" altLang="ru-RU" sz="2600" dirty="0" err="1" smtClean="0"/>
              <a:t>онлайн-курсе</a:t>
            </a:r>
            <a:r>
              <a:rPr lang="ru-RU" altLang="ru-RU" sz="2600" dirty="0" smtClean="0"/>
              <a:t>;</a:t>
            </a:r>
          </a:p>
          <a:p>
            <a:r>
              <a:rPr lang="ru-RU" altLang="ru-RU" sz="2600" dirty="0" smtClean="0"/>
              <a:t>предложить протестировать курсы на разных платформах по одной тематике и выделить их преимущества и недостатки для полноценного освоения дисциплины и написать рецензию на курс;</a:t>
            </a:r>
          </a:p>
          <a:p>
            <a:r>
              <a:rPr lang="ru-RU" altLang="ru-RU" sz="2600" dirty="0" smtClean="0"/>
              <a:t>стимулировать поиск дополнительной информации, ответов на проблемные вопросы в </a:t>
            </a:r>
            <a:r>
              <a:rPr lang="ru-RU" altLang="ru-RU" sz="2600" dirty="0" err="1" smtClean="0"/>
              <a:t>онлайн-курсах</a:t>
            </a:r>
            <a:r>
              <a:rPr lang="ru-RU" altLang="ru-RU" sz="2600" dirty="0" smtClean="0"/>
              <a:t>.</a:t>
            </a:r>
          </a:p>
          <a:p>
            <a:endParaRPr lang="ru-RU" altLang="ru-RU" sz="2600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073CF3-8A3F-4F14-A71C-5FA5DFEE4063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/>
              <a:t>Универсариум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ru-RU" altLang="ru-RU" sz="3600" dirty="0" smtClean="0"/>
              <a:t> </a:t>
            </a:r>
            <a:r>
              <a:rPr lang="ru-RU" altLang="ru-RU" sz="3600" u="sng" dirty="0" smtClean="0">
                <a:hlinkClick r:id="rId2"/>
              </a:rPr>
              <a:t>http://universarium.org/</a:t>
            </a:r>
            <a:endParaRPr lang="ru-RU" altLang="ru-RU" sz="3600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797FB0-C342-4DA6-97C5-1F1A15A4D6C2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748" y="1634974"/>
            <a:ext cx="5724028" cy="46566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705" y="1634974"/>
            <a:ext cx="6093951" cy="465664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/>
              <a:t>Лекториум</a:t>
            </a:r>
            <a:r>
              <a:rPr lang="ru-RU" altLang="ru-RU" sz="3600" dirty="0" smtClean="0"/>
              <a:t> </a:t>
            </a:r>
            <a:br>
              <a:rPr lang="ru-RU" altLang="ru-RU" sz="3600" dirty="0" smtClean="0"/>
            </a:br>
            <a:r>
              <a:rPr lang="ru-RU" altLang="ru-RU" sz="3600" dirty="0" smtClean="0">
                <a:hlinkClick r:id="rId2"/>
              </a:rPr>
              <a:t>https://www.lektorium.tv/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110808-7FFA-482F-92AF-A20AD40ECF1E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4328" y="1643982"/>
            <a:ext cx="6166597" cy="45248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87403" y="1657903"/>
            <a:ext cx="5299864" cy="35828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fr-FR" sz="3600" b="1" dirty="0" smtClean="0"/>
              <a:t>Coursera</a:t>
            </a:r>
            <a:r>
              <a:rPr lang="fr-FR" sz="3600" dirty="0" smtClean="0"/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fr-FR" sz="3600" dirty="0" smtClean="0"/>
              <a:t> </a:t>
            </a:r>
            <a:r>
              <a:rPr lang="fr-FR" sz="3600" dirty="0" smtClean="0">
                <a:hlinkClick r:id="rId2"/>
              </a:rPr>
              <a:t>https://ru.coursera.org/</a:t>
            </a:r>
            <a:r>
              <a:rPr lang="ru-RU" sz="3600" dirty="0" smtClean="0"/>
              <a:t> </a:t>
            </a: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B54D61-A4D3-4B77-9355-A1E80E8710A6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19" y="1583085"/>
            <a:ext cx="5659960" cy="397550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980" y="1583085"/>
            <a:ext cx="5992739" cy="42939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/>
              <a:t>Интуит</a:t>
            </a:r>
            <a:r>
              <a:rPr lang="ru-RU" altLang="ru-RU" sz="3600" dirty="0" smtClean="0"/>
              <a:t> </a:t>
            </a:r>
            <a:br>
              <a:rPr lang="ru-RU" altLang="ru-RU" sz="3600" dirty="0" smtClean="0"/>
            </a:br>
            <a:r>
              <a:rPr lang="ru-RU" altLang="ru-RU" sz="3600" u="sng" dirty="0" smtClean="0">
                <a:hlinkClick r:id="rId2"/>
              </a:rPr>
              <a:t>http://www.intuit.ru/</a:t>
            </a:r>
            <a:endParaRPr lang="ru-RU" altLang="ru-RU" sz="3600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C02661-00C0-4B67-BC15-DE73B9A4C68F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6252" y="1620344"/>
            <a:ext cx="5157317" cy="46985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25842" y="1576562"/>
            <a:ext cx="6415949" cy="44148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/>
              <a:t>Видеопортал</a:t>
            </a:r>
            <a:r>
              <a:rPr lang="ru-RU" altLang="ru-RU" sz="3600" dirty="0" smtClean="0"/>
              <a:t> </a:t>
            </a:r>
            <a:br>
              <a:rPr lang="ru-RU" altLang="ru-RU" sz="3600" dirty="0" smtClean="0"/>
            </a:br>
            <a:r>
              <a:rPr lang="ru-RU" altLang="ru-RU" sz="3600" u="sng" dirty="0" smtClean="0">
                <a:hlinkClick r:id="rId2"/>
              </a:rPr>
              <a:t>http://univertv.ru/</a:t>
            </a:r>
            <a:endParaRPr lang="ru-RU" altLang="ru-RU" sz="3600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AF6E05-C3B2-4ED3-9DD4-4FCC980F2850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 l="9040" t="9091" r="1414" b="8012"/>
          <a:stretch>
            <a:fillRect/>
          </a:stretch>
        </p:blipFill>
        <p:spPr bwMode="auto">
          <a:xfrm>
            <a:off x="270643" y="1761460"/>
            <a:ext cx="5829905" cy="45165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 l="8794" t="8629" r="1168" b="7050"/>
          <a:stretch>
            <a:fillRect/>
          </a:stretch>
        </p:blipFill>
        <p:spPr bwMode="auto">
          <a:xfrm>
            <a:off x="6234826" y="1795896"/>
            <a:ext cx="5638726" cy="44274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smtClean="0"/>
              <a:t>Лекторий </a:t>
            </a:r>
            <a:r>
              <a:rPr lang="ru-RU" altLang="ru-RU" sz="3600" b="1" dirty="0" err="1" smtClean="0"/>
              <a:t>Физтеха</a:t>
            </a:r>
            <a:r>
              <a:rPr lang="ru-RU" altLang="ru-RU" sz="3600" b="1" dirty="0" smtClean="0"/>
              <a:t> </a:t>
            </a:r>
            <a:r>
              <a:rPr lang="ru-RU" altLang="ru-RU" sz="3600" u="sng" dirty="0" smtClean="0">
                <a:hlinkClick r:id="rId2"/>
              </a:rPr>
              <a:t>http://lectoriy.mipt.ru/</a:t>
            </a:r>
            <a:endParaRPr lang="ru-RU" altLang="ru-RU" sz="3600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9B7BCF-5FFF-4E76-94AC-57A1E03A464E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6981" y="1599381"/>
            <a:ext cx="5287658" cy="4651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48734" y="1657894"/>
            <a:ext cx="5606454" cy="4538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/>
              <a:t>Постнаука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ru-RU" altLang="ru-RU" sz="3600" dirty="0" smtClean="0"/>
              <a:t> </a:t>
            </a:r>
            <a:r>
              <a:rPr lang="ru-RU" altLang="ru-RU" sz="3600" u="sng" dirty="0" smtClean="0">
                <a:hlinkClick r:id="rId2"/>
              </a:rPr>
              <a:t>http://postnauka.ru/</a:t>
            </a:r>
            <a:endParaRPr lang="ru-RU" altLang="ru-RU" sz="3600" dirty="0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6759A4-47F3-45F1-B94B-A237DC194B60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08477" y="1419367"/>
            <a:ext cx="7283383" cy="4572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8790" y="1774209"/>
            <a:ext cx="5960941" cy="49063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133" y="504967"/>
            <a:ext cx="9810477" cy="100993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a typeface="PT Sans" panose="020B0503020203020204" pitchFamily="34" charset="-52"/>
                <a:cs typeface="Times New Roman" pitchFamily="18" charset="0"/>
              </a:rPr>
              <a:t>Проект "Современная цифровая образовательная среда </a:t>
            </a:r>
            <a:br>
              <a:rPr lang="ru-RU" sz="2800" b="1" dirty="0" smtClean="0">
                <a:ea typeface="PT Sans" panose="020B0503020203020204" pitchFamily="34" charset="-52"/>
                <a:cs typeface="Times New Roman" pitchFamily="18" charset="0"/>
              </a:rPr>
            </a:br>
            <a:r>
              <a:rPr lang="ru-RU" sz="2800" b="1" dirty="0" smtClean="0">
                <a:ea typeface="PT Sans" panose="020B0503020203020204" pitchFamily="34" charset="-52"/>
                <a:cs typeface="Times New Roman" pitchFamily="18" charset="0"/>
              </a:rPr>
              <a:t>в Российской Федерации"</a:t>
            </a:r>
            <a:endParaRPr lang="ru-RU" sz="2800" b="1" dirty="0">
              <a:ea typeface="PT Sans" panose="020B0503020203020204" pitchFamily="34" charset="-52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21" y="1705969"/>
            <a:ext cx="12014579" cy="475122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УТВЕРЖДЕН президиумом Совета при Президенте Российской Федерации по стратегическому развитию и приоритетным проектам (протокол от 25 октября 2016 г. № 9)</a:t>
            </a:r>
          </a:p>
          <a:p>
            <a:r>
              <a:rPr lang="ru-RU" sz="2400" b="1" dirty="0" smtClean="0"/>
              <a:t>Сроки реализации 2017 -2025 гг.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В среду будут вовлечены </a:t>
            </a:r>
            <a:r>
              <a:rPr lang="ru-RU" sz="2400" b="1" dirty="0" smtClean="0"/>
              <a:t>не менее 5 </a:t>
            </a:r>
            <a:r>
              <a:rPr lang="ru-RU" sz="2400" dirty="0" smtClean="0"/>
              <a:t>образовательных платформ, одна из которых – </a:t>
            </a:r>
            <a:r>
              <a:rPr lang="ru-RU" sz="2400" dirty="0"/>
              <a:t>«Национальная платформа </a:t>
            </a:r>
            <a:r>
              <a:rPr lang="ru-RU" sz="2400" dirty="0" smtClean="0"/>
              <a:t>открытого образования» </a:t>
            </a:r>
            <a:r>
              <a:rPr lang="en-US" sz="2400" u="sng" dirty="0" err="1" smtClean="0">
                <a:solidFill>
                  <a:srgbClr val="0070C0"/>
                </a:solidFill>
              </a:rPr>
              <a:t>www.openedu.ru</a:t>
            </a:r>
            <a:endParaRPr lang="ru-RU" sz="2400" u="sng" dirty="0" smtClean="0">
              <a:solidFill>
                <a:srgbClr val="0070C0"/>
              </a:solidFill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5226" y="3506600"/>
            <a:ext cx="1138047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smtClean="0"/>
              <a:t>Академия Хана </a:t>
            </a:r>
            <a:r>
              <a:rPr lang="ru-RU" altLang="ru-RU" sz="3600" u="sng" dirty="0" smtClean="0">
                <a:hlinkClick r:id="rId2"/>
              </a:rPr>
              <a:t>https://ru.khanacademy.org/</a:t>
            </a:r>
            <a:endParaRPr lang="ru-RU" altLang="ru-RU" sz="3600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F7FA5-D1E8-45EE-AC17-01D5276B6A0A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 l="9621" t="9316" r="10743" b="5513"/>
          <a:stretch>
            <a:fillRect/>
          </a:stretch>
        </p:blipFill>
        <p:spPr bwMode="auto">
          <a:xfrm>
            <a:off x="291388" y="1542576"/>
            <a:ext cx="6464253" cy="50083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74336" y="1647303"/>
            <a:ext cx="4203179" cy="40028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924334" y="277814"/>
            <a:ext cx="10267666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/>
              <a:t>Национальный Исследовательский Университет Высшая школа экономики</a:t>
            </a:r>
            <a:br>
              <a:rPr lang="ru-RU" altLang="ru-RU" sz="3200" b="1" dirty="0" smtClean="0"/>
            </a:br>
            <a:r>
              <a:rPr lang="en-US" altLang="ru-RU" sz="3200" dirty="0" smtClean="0">
                <a:hlinkClick r:id="rId2"/>
              </a:rPr>
              <a:t>http://video.hse.ru/courses</a:t>
            </a:r>
            <a:r>
              <a:rPr lang="ru-RU" altLang="ru-RU" sz="3200" dirty="0" smtClean="0"/>
              <a:t> 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C1797D-D5F5-4240-B673-2092F39444B1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4418" y="1660003"/>
            <a:ext cx="5588710" cy="45906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36256" y="1620955"/>
            <a:ext cx="5441762" cy="4602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dirty="0" err="1" smtClean="0"/>
              <a:t>Стэпик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/>
              <a:t> </a:t>
            </a:r>
            <a:r>
              <a:rPr lang="en-US" altLang="ru-RU" sz="3600" dirty="0" smtClean="0">
                <a:hlinkClick r:id="rId2"/>
              </a:rPr>
              <a:t>https://welcome.stepik.org/ru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5086E4-6A3C-4EF6-B4B3-BA601FFCC7B0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175" y="1610814"/>
            <a:ext cx="5771250" cy="42167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23211" y="1552676"/>
            <a:ext cx="5964072" cy="43273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1582400" cy="1139825"/>
          </a:xfrm>
        </p:spPr>
        <p:txBody>
          <a:bodyPr/>
          <a:lstStyle/>
          <a:p>
            <a:pPr algn="ctr"/>
            <a:r>
              <a:rPr lang="ru-RU" altLang="ru-RU" sz="3200" b="1" dirty="0" smtClean="0"/>
              <a:t>Учеба.</a:t>
            </a:r>
            <a:r>
              <a:rPr lang="en-US" altLang="ru-RU" sz="3200" b="1" dirty="0" smtClean="0"/>
              <a:t>live</a:t>
            </a:r>
            <a:r>
              <a:rPr lang="ru-RU" altLang="ru-RU" sz="3200" b="1" dirty="0" smtClean="0"/>
              <a:t> - прямые видео-трансляции</a:t>
            </a:r>
            <a:br>
              <a:rPr lang="ru-RU" altLang="ru-RU" sz="3200" b="1" dirty="0" smtClean="0"/>
            </a:br>
            <a:r>
              <a:rPr lang="en-US" altLang="ru-RU" sz="3200" dirty="0" smtClean="0">
                <a:hlinkClick r:id="rId2"/>
              </a:rPr>
              <a:t>http://ucheba.live/</a:t>
            </a:r>
            <a:r>
              <a:rPr lang="ru-RU" altLang="ru-RU" sz="3200" dirty="0" smtClean="0"/>
              <a:t> </a:t>
            </a: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698ECB-6DBC-4A73-B8CA-AC974F0EEC05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5519" y="2606152"/>
            <a:ext cx="6175281" cy="37264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28297" y="1567028"/>
            <a:ext cx="5676900" cy="32506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228763" y="295765"/>
            <a:ext cx="9157361" cy="126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u="sng" dirty="0" smtClean="0">
                <a:hlinkClick r:id="rId2"/>
              </a:rPr>
              <a:t/>
            </a:r>
            <a:br>
              <a:rPr lang="ru-RU" altLang="ru-RU" sz="3600" u="sng" dirty="0" smtClean="0">
                <a:hlinkClick r:id="rId2"/>
              </a:rPr>
            </a:br>
            <a:r>
              <a:rPr lang="en-US" altLang="ru-RU" sz="3600" b="1" dirty="0" smtClean="0"/>
              <a:t>HTML Academy</a:t>
            </a:r>
            <a:r>
              <a:rPr lang="ru-RU" altLang="ru-RU" sz="3600" u="sng" dirty="0" smtClean="0">
                <a:hlinkClick r:id="rId2"/>
              </a:rPr>
              <a:t/>
            </a:r>
            <a:br>
              <a:rPr lang="ru-RU" altLang="ru-RU" sz="3600" u="sng" dirty="0" smtClean="0">
                <a:hlinkClick r:id="rId2"/>
              </a:rPr>
            </a:br>
            <a:r>
              <a:rPr lang="en-US" altLang="ru-RU" sz="3600" u="sng" dirty="0" smtClean="0"/>
              <a:t> </a:t>
            </a:r>
            <a:r>
              <a:rPr lang="en-US" altLang="ru-RU" sz="3600" u="sng" dirty="0" smtClean="0">
                <a:hlinkClick r:id="rId2"/>
              </a:rPr>
              <a:t>https://htmlacademy.ru</a:t>
            </a:r>
            <a:r>
              <a:rPr lang="ru-RU" altLang="ru-RU" sz="3600" u="sng" dirty="0" smtClean="0"/>
              <a:t> </a:t>
            </a:r>
            <a:endParaRPr lang="ru-RU" altLang="ru-RU" sz="3600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E5F38D-C866-4E34-AF50-F768FF3643BF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4281" y="1835528"/>
            <a:ext cx="5120232" cy="43196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79187" y="1803494"/>
            <a:ext cx="5730591" cy="43243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sz="3600" b="1" dirty="0" smtClean="0"/>
              <a:t>PM Express</a:t>
            </a:r>
            <a:r>
              <a:rPr lang="en-US" altLang="ru-RU" sz="3600" dirty="0" smtClean="0"/>
              <a:t/>
            </a:r>
            <a:br>
              <a:rPr lang="en-US" altLang="ru-RU" sz="3600" dirty="0" smtClean="0"/>
            </a:br>
            <a:r>
              <a:rPr lang="en-US" altLang="ru-RU" sz="3600" dirty="0" smtClean="0">
                <a:hlinkClick r:id="rId2"/>
              </a:rPr>
              <a:t>https://www.pmexpress.ru/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B1712B-2643-4538-BC63-8B91E0C851B9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008" y="1766958"/>
            <a:ext cx="7162373" cy="4278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43441" y="2599472"/>
            <a:ext cx="6684701" cy="38013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sz="3600" b="1" dirty="0" err="1" smtClean="0"/>
              <a:t>Arzamas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>
                <a:hlinkClick r:id="rId2"/>
              </a:rPr>
              <a:t>http://arzamas.academy/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0EC4D3-650D-47F7-81AE-D46FAD464B96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773" y="1589537"/>
            <a:ext cx="5947106" cy="35693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56350" y="3532923"/>
            <a:ext cx="5835650" cy="2876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sz="3600" b="1" dirty="0" err="1" smtClean="0"/>
              <a:t>Openprofession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>
                <a:hlinkClick r:id="rId2"/>
              </a:rPr>
              <a:t>https://openprofession.ru/</a:t>
            </a:r>
            <a:r>
              <a:rPr lang="ru-RU" altLang="ru-RU" sz="3600" dirty="0" smtClean="0"/>
              <a:t>  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51F734-2B35-49CA-B618-94192DF138DD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5415" y="1712367"/>
            <a:ext cx="5699600" cy="42653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36707" y="1675547"/>
            <a:ext cx="5559424" cy="45205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/>
              <a:t>Canvas</a:t>
            </a:r>
            <a:br>
              <a:rPr lang="en-US" sz="3200" b="1" dirty="0" smtClean="0"/>
            </a:br>
            <a:r>
              <a:rPr lang="en-US" sz="3200" b="1" dirty="0" smtClean="0"/>
              <a:t> </a:t>
            </a:r>
            <a:r>
              <a:rPr lang="en-US" sz="3200" b="1" dirty="0" smtClean="0">
                <a:hlinkClick r:id="rId2"/>
              </a:rPr>
              <a:t>https://www.canvas.net/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screen"/>
          <a:srcRect t="8475" r="2276" b="7550"/>
          <a:stretch>
            <a:fillRect/>
          </a:stretch>
        </p:blipFill>
        <p:spPr bwMode="auto">
          <a:xfrm>
            <a:off x="313915" y="1640324"/>
            <a:ext cx="7192354" cy="47058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98072" y="1623894"/>
            <a:ext cx="3866297" cy="3985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err="1" smtClean="0"/>
              <a:t>edX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en-US" sz="3200" b="1" dirty="0" smtClean="0">
                <a:hlinkClick r:id="rId2"/>
              </a:rPr>
              <a:t>https://www.edx.org/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screen"/>
          <a:srcRect t="9091" r="1537" b="7704"/>
          <a:stretch>
            <a:fillRect/>
          </a:stretch>
        </p:blipFill>
        <p:spPr bwMode="auto">
          <a:xfrm>
            <a:off x="2216786" y="1549430"/>
            <a:ext cx="7650546" cy="49878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ОТКРЫТОЕ ОБРАЗОВАНИЕ 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2137" y="1705970"/>
            <a:ext cx="11505063" cy="447099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/>
              <a:t>основанная на современных информационных педагогических технологиях система предоставления человеку различных образовательных услуг, позволяющих учиться непрерывно и обеспечить получение современных профессиональных знаний.</a:t>
            </a:r>
          </a:p>
          <a:p>
            <a:r>
              <a:rPr lang="ru-RU" dirty="0" smtClean="0"/>
              <a:t>система обучения, доступная всем желающим, построенная на основе современных организационных, педагогических, информационных технологий и методик дистанционного обучения, обеспечивающая обучение в режиме и месте, удобных обучающемуся.</a:t>
            </a:r>
          </a:p>
          <a:p>
            <a:r>
              <a:rPr lang="ru-RU" b="1" dirty="0" smtClean="0"/>
              <a:t>Открытое образование призвано удовлетворить потребность информационного общества в непрерывном обучении и стремление личности к самообразованию.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err="1" smtClean="0"/>
              <a:t>Udemy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>
                <a:hlinkClick r:id="rId2"/>
              </a:rPr>
              <a:t>https://www.udemy.com/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screen"/>
          <a:srcRect t="8166" r="1414" b="7704"/>
          <a:stretch>
            <a:fillRect/>
          </a:stretch>
        </p:blipFill>
        <p:spPr bwMode="auto">
          <a:xfrm>
            <a:off x="4683374" y="1459246"/>
            <a:ext cx="6848985" cy="49552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5975" y="1663143"/>
            <a:ext cx="4513446" cy="33182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Консорциум открытого образования</a:t>
            </a:r>
            <a:br>
              <a:rPr lang="ru-RU" sz="3200" b="1" dirty="0" smtClean="0"/>
            </a:br>
            <a:r>
              <a:rPr lang="en-US" sz="3200" b="1" dirty="0" smtClean="0"/>
              <a:t> </a:t>
            </a:r>
            <a:r>
              <a:rPr lang="en-US" sz="3200" b="1" dirty="0" smtClean="0">
                <a:hlinkClick r:id="rId2"/>
              </a:rPr>
              <a:t>http://www.oeconsortium.org/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84370" y="1607843"/>
            <a:ext cx="6650448" cy="46291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59538"/>
            <a:ext cx="9157361" cy="9461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 smtClean="0"/>
              <a:t>Eclass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 </a:t>
            </a:r>
            <a:r>
              <a:rPr lang="en-US" sz="3200" b="1" dirty="0" smtClean="0">
                <a:hlinkClick r:id="rId2"/>
              </a:rPr>
              <a:t>https://www.eclass.cc/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screen"/>
          <a:srcRect t="8116" r="1828" b="8909"/>
          <a:stretch>
            <a:fillRect/>
          </a:stretch>
        </p:blipFill>
        <p:spPr bwMode="auto">
          <a:xfrm>
            <a:off x="4067032" y="1466154"/>
            <a:ext cx="7519917" cy="50847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5" y="486804"/>
            <a:ext cx="2162175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sz="3600" b="1" dirty="0" err="1" smtClean="0"/>
              <a:t>Duolingo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>
                <a:hlinkClick r:id="rId2"/>
              </a:rPr>
              <a:t>https://www.duolingo.com/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AAD5C7-9AEB-4B5F-B99D-213238CC6785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1070" y="1713090"/>
            <a:ext cx="6373504" cy="3579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34838" y="1733313"/>
            <a:ext cx="5138713" cy="3698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ru-RU" sz="3600" b="1" dirty="0" err="1" smtClean="0"/>
              <a:t>EnglishCentral</a:t>
            </a:r>
            <a:r>
              <a:rPr lang="en-US" altLang="ru-RU" sz="3600" dirty="0" smtClean="0"/>
              <a:t/>
            </a:r>
            <a:br>
              <a:rPr lang="en-US" altLang="ru-RU" sz="3600" dirty="0" smtClean="0"/>
            </a:br>
            <a:r>
              <a:rPr lang="en-US" altLang="ru-RU" sz="3600" dirty="0" smtClean="0">
                <a:hlinkClick r:id="rId2"/>
              </a:rPr>
              <a:t>http://ru.englishcentral.com/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C38A62-9A79-4B80-B326-01471274019C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85137" y="3427531"/>
            <a:ext cx="5772150" cy="2978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3" y="1619501"/>
            <a:ext cx="5879184" cy="42463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dirty="0" smtClean="0"/>
              <a:t>Школа </a:t>
            </a:r>
            <a:r>
              <a:rPr lang="en-US" altLang="ru-RU" sz="3600" b="1" dirty="0" err="1" smtClean="0"/>
              <a:t>Skyeng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>
                <a:hlinkClick r:id="rId2"/>
              </a:rPr>
              <a:t>http://skyeng.ru/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3D436A-DFAE-4C08-9B92-1E5D021B87E6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68791" y="1696492"/>
            <a:ext cx="5623209" cy="34214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05" y="1696492"/>
            <a:ext cx="6002586" cy="39366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928048" y="277814"/>
            <a:ext cx="11263952" cy="1139825"/>
          </a:xfrm>
        </p:spPr>
        <p:txBody>
          <a:bodyPr/>
          <a:lstStyle/>
          <a:p>
            <a:pPr algn="ctr"/>
            <a:r>
              <a:rPr lang="ru-RU" altLang="ru-RU" sz="3200" b="1" dirty="0" smtClean="0"/>
              <a:t>Мобильное электронное образование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r>
              <a:rPr lang="en-US" altLang="ru-RU" sz="3200" dirty="0" smtClean="0">
                <a:hlinkClick r:id="rId2"/>
              </a:rPr>
              <a:t>http://mob-edu.ru/</a:t>
            </a:r>
            <a:r>
              <a:rPr lang="ru-RU" altLang="ru-RU" sz="3200" dirty="0" smtClean="0"/>
              <a:t> 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F214F8-25B8-470D-86F2-ABAF079DD300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38730" y="1555892"/>
            <a:ext cx="5175014" cy="47220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48" y="1525670"/>
            <a:ext cx="5366426" cy="49449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dirty="0" smtClean="0"/>
              <a:t>Проект </a:t>
            </a:r>
            <a:r>
              <a:rPr lang="en-US" altLang="ru-RU" sz="3600" b="1" dirty="0" err="1" smtClean="0"/>
              <a:t>Edutainme</a:t>
            </a:r>
            <a:r>
              <a:rPr lang="ru-RU" altLang="ru-RU" sz="3600" b="1" dirty="0" smtClean="0"/>
              <a:t> </a:t>
            </a:r>
            <a:r>
              <a:rPr lang="ru-RU" altLang="ru-RU" sz="3600" dirty="0" smtClean="0"/>
              <a:t/>
            </a:r>
            <a:br>
              <a:rPr lang="ru-RU" altLang="ru-RU" sz="3600" dirty="0" smtClean="0"/>
            </a:br>
            <a:r>
              <a:rPr lang="en-US" altLang="ru-RU" sz="3600" dirty="0" smtClean="0">
                <a:hlinkClick r:id="rId2"/>
              </a:rPr>
              <a:t>http://www.edutainme.ru/</a:t>
            </a:r>
            <a:r>
              <a:rPr lang="ru-RU" altLang="ru-RU" sz="3600" dirty="0" smtClean="0"/>
              <a:t> </a:t>
            </a: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BEFA35E-FCD3-4EFE-A1BB-235E1042B0EE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0" y="1713247"/>
            <a:ext cx="5529772" cy="41461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539" y="1713247"/>
            <a:ext cx="5572305" cy="41508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/>
              <a:t>Национальная платформа «Открытое образование» </a:t>
            </a:r>
            <a:r>
              <a:rPr lang="en-US" altLang="ru-RU" sz="2800" b="1" dirty="0" smtClean="0">
                <a:hlinkClick r:id="rId2"/>
              </a:rPr>
              <a:t>https://openedu.ru/</a:t>
            </a:r>
            <a:r>
              <a:rPr lang="ru-RU" altLang="ru-RU" sz="2800" b="1" dirty="0" smtClean="0"/>
              <a:t> 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7E69BB-B55D-42FA-A058-6EA9028C052D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30726" name="Прямоугольник 6"/>
          <p:cNvSpPr>
            <a:spLocks noChangeArrowheads="1"/>
          </p:cNvSpPr>
          <p:nvPr/>
        </p:nvSpPr>
        <p:spPr bwMode="auto">
          <a:xfrm>
            <a:off x="762000" y="6215063"/>
            <a:ext cx="1095375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>
                <a:hlinkClick r:id="rId3"/>
              </a:rPr>
              <a:t>http://prezi.com/uqniacufqe6e/?utm_campaign=share&amp;utm_medium=copy&amp;rc=ex0share</a:t>
            </a:r>
            <a:r>
              <a:rPr lang="ru-RU" altLang="ru-RU"/>
              <a:t>  Презентация с семинара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23" y="1479705"/>
            <a:ext cx="4968103" cy="4679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5099" t="11228" r="13322" b="5614"/>
          <a:stretch/>
        </p:blipFill>
        <p:spPr>
          <a:xfrm>
            <a:off x="5967664" y="1406291"/>
            <a:ext cx="5269832" cy="489784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Российская электронная школа</a:t>
            </a:r>
            <a:br>
              <a:rPr lang="ru-RU" sz="3200" b="1" dirty="0" smtClean="0"/>
            </a:br>
            <a:r>
              <a:rPr lang="en-US" sz="3200" b="1" dirty="0" smtClean="0"/>
              <a:t> </a:t>
            </a:r>
            <a:r>
              <a:rPr lang="en-US" sz="3200" b="1" dirty="0" smtClean="0">
                <a:hlinkClick r:id="rId2"/>
              </a:rPr>
              <a:t>http://resh.edu.ru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11771" y="1721892"/>
            <a:ext cx="5343668" cy="41602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61" y="1485106"/>
            <a:ext cx="6333068" cy="5032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3600" b="1" smtClean="0"/>
              <a:t>Открытые образовательные ресурсы, ООР </a:t>
            </a:r>
            <a:endParaRPr lang="ru-RU" altLang="ru-RU" b="1" smtClean="0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64024" y="1825625"/>
            <a:ext cx="11286698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altLang="ru-RU" dirty="0" smtClean="0"/>
              <a:t>(</a:t>
            </a:r>
            <a:r>
              <a:rPr lang="ru-RU" altLang="ru-RU" dirty="0" err="1" smtClean="0"/>
              <a:t>Open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Educational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Resources</a:t>
            </a:r>
            <a:r>
              <a:rPr lang="ru-RU" altLang="ru-RU" dirty="0" smtClean="0"/>
              <a:t>, OER) -</a:t>
            </a:r>
            <a:r>
              <a:rPr lang="ru-RU" altLang="ru-RU" b="1" dirty="0" smtClean="0"/>
              <a:t> </a:t>
            </a:r>
            <a:r>
              <a:rPr lang="ru-RU" altLang="ru-RU" dirty="0" smtClean="0"/>
              <a:t>ресурсы, предназначенные для использования в преподавании, обучении, а также научных исследованиях, представленные на любом носителе; они находятся в общем доступе и выпускаются под открытой лицензией, которая разрешает доступ, использование, преобразование, многократное использование и распространение без ограничений или с минимальными ограничениями.</a:t>
            </a:r>
          </a:p>
          <a:p>
            <a:r>
              <a:rPr lang="ru-RU" altLang="ru-RU" sz="2400" dirty="0" smtClean="0"/>
              <a:t>(Рекомендации по работе с открытыми образовательными ресурсами (ООР) в сфере высшего образования. – М.: Институт ЮНЕСКО, 2011).</a:t>
            </a: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A61264-0693-4805-9150-0D92CA15EAEB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59538"/>
            <a:ext cx="9726676" cy="89071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Портал</a:t>
            </a:r>
            <a:r>
              <a:rPr lang="en-US" sz="3200" b="1" dirty="0" smtClean="0"/>
              <a:t> </a:t>
            </a:r>
            <a:r>
              <a:rPr lang="ru-RU" sz="3200" b="1" dirty="0" smtClean="0"/>
              <a:t>«Современная цифровая образовательная среда в РФ» </a:t>
            </a:r>
            <a:br>
              <a:rPr lang="ru-RU" sz="3200" b="1" dirty="0" smtClean="0"/>
            </a:br>
            <a:r>
              <a:rPr lang="en-US" sz="3200" b="1" dirty="0" smtClean="0">
                <a:hlinkClick r:id="rId2"/>
              </a:rPr>
              <a:t>https://online.edu.ru/ru/</a:t>
            </a:r>
            <a:r>
              <a:rPr lang="ru-RU" sz="3200" b="1" dirty="0" smtClean="0"/>
              <a:t> 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01" y="1603795"/>
            <a:ext cx="5588925" cy="42712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21" y="1603795"/>
            <a:ext cx="5564565" cy="430292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228763" y="459538"/>
            <a:ext cx="9535607" cy="8907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/>
              <a:t>МООК – </a:t>
            </a:r>
            <a:br>
              <a:rPr lang="ru-RU" altLang="ru-RU" sz="3600" b="1" dirty="0" smtClean="0"/>
            </a:br>
            <a:r>
              <a:rPr lang="ru-RU" altLang="ru-RU" sz="3600" b="1" dirty="0" smtClean="0"/>
              <a:t>массовые открытые </a:t>
            </a:r>
            <a:r>
              <a:rPr lang="ru-RU" altLang="ru-RU" sz="3600" b="1" dirty="0" err="1" smtClean="0"/>
              <a:t>онлайн-курсы</a:t>
            </a:r>
            <a:endParaRPr lang="ru-RU" altLang="ru-RU" sz="3600" b="1" dirty="0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272956" y="1750325"/>
            <a:ext cx="11633296" cy="43638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ru-RU" altLang="ru-RU" sz="3200" dirty="0" smtClean="0"/>
              <a:t>Классическое, принятое в англоязычной литературе определение МООК: «</a:t>
            </a:r>
            <a:r>
              <a:rPr lang="ru-RU" altLang="ru-RU" sz="3200" b="1" i="1" dirty="0" smtClean="0"/>
              <a:t>бесплатные (</a:t>
            </a:r>
            <a:r>
              <a:rPr lang="ru-RU" altLang="ru-RU" sz="3200" b="1" i="1" dirty="0" err="1" smtClean="0"/>
              <a:t>free</a:t>
            </a:r>
            <a:r>
              <a:rPr lang="ru-RU" altLang="ru-RU" sz="3200" b="1" i="1" dirty="0" smtClean="0"/>
              <a:t>), без получения степени </a:t>
            </a:r>
            <a:r>
              <a:rPr lang="ru-RU" altLang="ru-RU" sz="3200" b="1" i="1" dirty="0" err="1" smtClean="0"/>
              <a:t>онлайн-курсы</a:t>
            </a:r>
            <a:r>
              <a:rPr lang="ru-RU" altLang="ru-RU" sz="3200" b="1" i="1" dirty="0" smtClean="0"/>
              <a:t>, открытые, неограниченного глобального охвата для всех, кто желает учиться, независимо от их текущего уровня образования</a:t>
            </a:r>
            <a:r>
              <a:rPr lang="ru-RU" altLang="ru-RU" sz="3200" dirty="0" smtClean="0"/>
              <a:t>».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3200" dirty="0" smtClean="0"/>
              <a:t>Степень финансовой свободы (</a:t>
            </a:r>
            <a:r>
              <a:rPr lang="ru-RU" altLang="ru-RU" sz="3200" dirty="0" err="1" smtClean="0"/>
              <a:t>free</a:t>
            </a:r>
            <a:r>
              <a:rPr lang="ru-RU" altLang="ru-RU" sz="3200" dirty="0" smtClean="0"/>
              <a:t>) и открытости может быть разной от полной бесплатности до оплаты обучения ниже, чем за дистанционные курсы.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FF6296-8D82-4FAC-9399-1D68669EB234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200" b="1" smtClean="0"/>
              <a:t>Смысл слов аббревиатуры МООС </a:t>
            </a:r>
            <a:br>
              <a:rPr lang="ru-RU" altLang="ru-RU" sz="3200" b="1" smtClean="0"/>
            </a:br>
            <a:r>
              <a:rPr lang="ru-RU" altLang="ru-RU" sz="3200" b="1" smtClean="0"/>
              <a:t>(Massive Open Online Course)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232011" y="1702794"/>
            <a:ext cx="11778019" cy="471165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ru-RU" altLang="ru-RU" b="1" dirty="0" err="1" smtClean="0"/>
              <a:t>massive</a:t>
            </a:r>
            <a:r>
              <a:rPr lang="ru-RU" altLang="ru-RU" dirty="0" smtClean="0"/>
              <a:t> (массовый):  на курсе может обучаться большое количество студентов;</a:t>
            </a:r>
          </a:p>
          <a:p>
            <a:pPr eaLnBrk="1" hangingPunct="1"/>
            <a:r>
              <a:rPr lang="ru-RU" altLang="ru-RU" b="1" dirty="0" err="1" smtClean="0"/>
              <a:t>open</a:t>
            </a:r>
            <a:r>
              <a:rPr lang="ru-RU" altLang="ru-RU" dirty="0" smtClean="0"/>
              <a:t> (открытый): курс является бесплатным и любой человек в любой момент может присоединиться к нему. Используется открытое программное обеспечение и бесплатные сервисы </a:t>
            </a:r>
            <a:r>
              <a:rPr lang="ru-RU" altLang="ru-RU" dirty="0" err="1" smtClean="0"/>
              <a:t>web</a:t>
            </a:r>
            <a:r>
              <a:rPr lang="ru-RU" altLang="ru-RU" dirty="0" smtClean="0"/>
              <a:t> 2.0;</a:t>
            </a:r>
          </a:p>
          <a:p>
            <a:pPr eaLnBrk="1" hangingPunct="1"/>
            <a:r>
              <a:rPr lang="ru-RU" altLang="ru-RU" b="1" dirty="0" err="1" smtClean="0"/>
              <a:t>online</a:t>
            </a:r>
            <a:r>
              <a:rPr lang="ru-RU" altLang="ru-RU" dirty="0" smtClean="0"/>
              <a:t> (дистанционный, тип </a:t>
            </a:r>
            <a:r>
              <a:rPr lang="ru-RU" altLang="ru-RU" dirty="0" err="1" smtClean="0"/>
              <a:t>онлайн</a:t>
            </a:r>
            <a:r>
              <a:rPr lang="ru-RU" altLang="ru-RU" dirty="0" smtClean="0"/>
              <a:t>): материалы курса и результаты совместной работы находятся в сети Интернет в открытом для участников доступе;</a:t>
            </a:r>
          </a:p>
          <a:p>
            <a:pPr eaLnBrk="1" hangingPunct="1"/>
            <a:r>
              <a:rPr lang="ru-RU" altLang="ru-RU" b="1" dirty="0" err="1" smtClean="0"/>
              <a:t>course</a:t>
            </a:r>
            <a:r>
              <a:rPr lang="ru-RU" altLang="ru-RU" dirty="0" smtClean="0"/>
              <a:t> (курс): имеет структуру, правила работы и общие цели, которые впоследствии для каждого участника могут трансформироваться.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/>
          </a:p>
          <a:p>
            <a:pPr eaLnBrk="1" hangingPunct="1"/>
            <a:endParaRPr lang="ru-RU" altLang="ru-RU" sz="3600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5ACC04-2038-4814-9D9B-406F81141F10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err="1" smtClean="0"/>
              <a:t>Онлайн-курс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8490" y="1825625"/>
            <a:ext cx="11518710" cy="435133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целенаправленная (обеспечивающая достижение конкретных результатов и направленная на формирование предусмотренных образовательными программами высшего образования компетенций) и определенным образом структурированная совокупность видов, форм и средств учебной деятельности, реализуемая с применением исключительно электронного обучения, дистанционных образовательных технологий на основе комплекса взаимосвязанных в рамках единого педагогического сценария электронных образовательных ресурсов.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http://www.fgosvo.ru/uploadfiles/proekty%20doc/proekt_onl.pdf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 smtClean="0"/>
              <a:t>Особенности МООК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300252" y="1665027"/>
            <a:ext cx="11716066" cy="451740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слушатели МООК просматривают </a:t>
            </a:r>
            <a:r>
              <a:rPr lang="ru-RU" altLang="ru-RU" b="1" dirty="0" smtClean="0"/>
              <a:t>видео-лекции</a:t>
            </a:r>
            <a:r>
              <a:rPr lang="ru-RU" altLang="ru-RU" dirty="0" smtClean="0"/>
              <a:t> и участвуют в </a:t>
            </a:r>
            <a:r>
              <a:rPr lang="ru-RU" altLang="ru-RU" b="1" dirty="0" err="1" smtClean="0"/>
              <a:t>онлайн-обсуждении</a:t>
            </a:r>
            <a:r>
              <a:rPr lang="ru-RU" altLang="ru-RU" dirty="0" smtClean="0"/>
              <a:t> на форуме вместе с преподавателями и другими слушателями.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dirty="0" err="1" smtClean="0"/>
              <a:t>видеолекции</a:t>
            </a:r>
            <a:r>
              <a:rPr lang="ru-RU" altLang="ru-RU" dirty="0" smtClean="0"/>
              <a:t> сопровождаются </a:t>
            </a:r>
            <a:r>
              <a:rPr lang="ru-RU" altLang="ru-RU" b="1" dirty="0" smtClean="0"/>
              <a:t>дополнительными материалами: </a:t>
            </a:r>
            <a:r>
              <a:rPr lang="ru-RU" altLang="ru-RU" dirty="0" err="1" smtClean="0"/>
              <a:t>инфографика</a:t>
            </a:r>
            <a:r>
              <a:rPr lang="ru-RU" altLang="ru-RU" dirty="0" smtClean="0"/>
              <a:t>, ссылки на статьи и книги, творческие и исследовательские задания.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Некоторые МООК требуют от студентов прохождения </a:t>
            </a:r>
            <a:r>
              <a:rPr lang="ru-RU" altLang="ru-RU" b="1" dirty="0" smtClean="0"/>
              <a:t>проверочных заданий и тестов</a:t>
            </a:r>
            <a:r>
              <a:rPr lang="ru-RU" altLang="ru-RU" dirty="0" smtClean="0"/>
              <a:t>,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некоторые - выполнения </a:t>
            </a:r>
            <a:r>
              <a:rPr lang="ru-RU" altLang="ru-RU" b="1" dirty="0" smtClean="0"/>
              <a:t>заданий, оцениваемых несколькими людьми,</a:t>
            </a:r>
            <a:r>
              <a:rPr lang="ru-RU" altLang="ru-RU" dirty="0" smtClean="0"/>
              <a:t> в которую входят и сами слушатели. 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DCC9AB-346C-41EC-A0A2-55C9072D7F4E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381000" y="1856096"/>
            <a:ext cx="11525251" cy="439457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присутствуют </a:t>
            </a:r>
            <a:r>
              <a:rPr lang="ru-RU" altLang="ru-RU" b="1" dirty="0" smtClean="0"/>
              <a:t>инструменты совместной работы</a:t>
            </a:r>
            <a:r>
              <a:rPr lang="ru-RU" altLang="ru-RU" dirty="0" smtClean="0"/>
              <a:t>, которые позволяют обсудить изучаемую тему с другими студентами.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Окончание курсов может завершиться </a:t>
            </a:r>
            <a:r>
              <a:rPr lang="ru-RU" altLang="ru-RU" b="1" dirty="0" smtClean="0"/>
              <a:t>получением сертификата.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dirty="0" smtClean="0"/>
              <a:t>В отличие от сайтов с отдельными </a:t>
            </a:r>
            <a:r>
              <a:rPr lang="ru-RU" altLang="ru-RU" dirty="0" err="1" smtClean="0"/>
              <a:t>видеолекциями</a:t>
            </a:r>
            <a:r>
              <a:rPr lang="ru-RU" altLang="ru-RU" dirty="0" smtClean="0"/>
              <a:t>, </a:t>
            </a:r>
            <a:r>
              <a:rPr lang="ru-RU" altLang="ru-RU" dirty="0" err="1" smtClean="0"/>
              <a:t>МООК-ресурсы</a:t>
            </a:r>
            <a:r>
              <a:rPr lang="ru-RU" altLang="ru-RU" dirty="0" smtClean="0"/>
              <a:t> предлагают </a:t>
            </a:r>
            <a:r>
              <a:rPr lang="ru-RU" altLang="ru-RU" b="1" dirty="0" smtClean="0"/>
              <a:t>завершённые учебные курсы</a:t>
            </a:r>
            <a:r>
              <a:rPr lang="ru-RU" altLang="ru-RU" dirty="0" smtClean="0"/>
              <a:t>, позволяющие овладеть определённой областью знаний.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b="1" dirty="0" smtClean="0"/>
              <a:t>цель обучения </a:t>
            </a:r>
            <a:r>
              <a:rPr lang="ru-RU" altLang="ru-RU" dirty="0" smtClean="0"/>
              <a:t>- не получение диплома, а овладение конкретными знаниями, которых человеку не хватает для карьерного и профессионального роста.</a:t>
            </a:r>
          </a:p>
          <a:p>
            <a:pPr eaLnBrk="1" hangingPunct="1">
              <a:buFont typeface="Arial" charset="0"/>
              <a:buChar char="•"/>
            </a:pPr>
            <a:endParaRPr lang="ru-RU" altLang="ru-RU" dirty="0" smtClean="0"/>
          </a:p>
        </p:txBody>
      </p:sp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Особенности МООК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06639A-4C51-423E-8E24-5038AD20F537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презентаций">
  <a:themeElements>
    <a:clrScheme name="Другая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85C0FB"/>
      </a:hlink>
      <a:folHlink>
        <a:srgbClr val="EBDAE2"/>
      </a:folHlink>
    </a:clrScheme>
    <a:fontScheme name="Другая 1">
      <a:majorFont>
        <a:latin typeface="Verdan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Макет 2" id="{632115FF-CFAE-4518-9C90-C3DFDB46C784}" vid="{9BF05BC9-006D-4562-8B98-36A9A7C2CC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953</Words>
  <Application>Microsoft Office PowerPoint</Application>
  <PresentationFormat>Произвольный</PresentationFormat>
  <Paragraphs>118</Paragraphs>
  <Slides>40</Slides>
  <Notes>0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презентаций</vt:lpstr>
      <vt:lpstr>ПАНОРАМА ОНЛАЙН-ПЛАТФОРМ   «Обучение: непрерывное, гибкое, быстрое»</vt:lpstr>
      <vt:lpstr>Проект "Современная цифровая образовательная среда  в Российской Федерации"</vt:lpstr>
      <vt:lpstr>ОТКРЫТОЕ ОБРАЗОВАНИЕ </vt:lpstr>
      <vt:lpstr>Открытые образовательные ресурсы, ООР </vt:lpstr>
      <vt:lpstr>МООК –  массовые открытые онлайн-курсы</vt:lpstr>
      <vt:lpstr>Смысл слов аббревиатуры МООС  (Massive Open Online Course) </vt:lpstr>
      <vt:lpstr>Онлайн-курс</vt:lpstr>
      <vt:lpstr>Особенности МООК</vt:lpstr>
      <vt:lpstr>Особенности МООК</vt:lpstr>
      <vt:lpstr>Отличительные черты MOOК </vt:lpstr>
      <vt:lpstr>Категории студентов</vt:lpstr>
      <vt:lpstr>Как использовать ресурсы?</vt:lpstr>
      <vt:lpstr>Универсариум  http://universarium.org/</vt:lpstr>
      <vt:lpstr>Лекториум  https://www.lektorium.tv/ </vt:lpstr>
      <vt:lpstr>Coursera   https://ru.coursera.org/ </vt:lpstr>
      <vt:lpstr>Интуит  http://www.intuit.ru/</vt:lpstr>
      <vt:lpstr>Видеопортал  http://univertv.ru/</vt:lpstr>
      <vt:lpstr>Лекторий Физтеха http://lectoriy.mipt.ru/</vt:lpstr>
      <vt:lpstr>Постнаука  http://postnauka.ru/</vt:lpstr>
      <vt:lpstr>Академия Хана https://ru.khanacademy.org/</vt:lpstr>
      <vt:lpstr>Национальный Исследовательский Университет Высшая школа экономики http://video.hse.ru/courses </vt:lpstr>
      <vt:lpstr>Стэпик  https://welcome.stepik.org/ru </vt:lpstr>
      <vt:lpstr>Учеба.live - прямые видео-трансляции http://ucheba.live/ </vt:lpstr>
      <vt:lpstr> HTML Academy  https://htmlacademy.ru </vt:lpstr>
      <vt:lpstr>PM Express https://www.pmexpress.ru/ </vt:lpstr>
      <vt:lpstr>Arzamas http://arzamas.academy/ </vt:lpstr>
      <vt:lpstr>Openprofession https://openprofession.ru/  </vt:lpstr>
      <vt:lpstr>Canvas  https://www.canvas.net/ </vt:lpstr>
      <vt:lpstr>edX https://www.edx.org/ </vt:lpstr>
      <vt:lpstr>Udemy  https://www.udemy.com/ </vt:lpstr>
      <vt:lpstr>Консорциум открытого образования  http://www.oeconsortium.org/ </vt:lpstr>
      <vt:lpstr>Eclass  https://www.eclass.cc/ </vt:lpstr>
      <vt:lpstr>Duolingo https://www.duolingo.com/ </vt:lpstr>
      <vt:lpstr>EnglishCentral http://ru.englishcentral.com/ </vt:lpstr>
      <vt:lpstr>Школа Skyeng http://skyeng.ru/ </vt:lpstr>
      <vt:lpstr>Мобильное электронное образование http://mob-edu.ru/ </vt:lpstr>
      <vt:lpstr>Проект Edutainme  http://www.edutainme.ru/ </vt:lpstr>
      <vt:lpstr>Национальная платформа «Открытое образование» https://openedu.ru/ </vt:lpstr>
      <vt:lpstr>Российская электронная школа  http://resh.edu.ru </vt:lpstr>
      <vt:lpstr>Портал «Современная цифровая образовательная среда в РФ»  https://online.edu.ru/ru/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разработки и утверждения  дополнительных профессиональных программ  повышения квалификации и профессиональной переподготовки</dc:title>
  <dc:creator>Марина Анатольевна Габова</dc:creator>
  <cp:lastModifiedBy>k8_45_11</cp:lastModifiedBy>
  <cp:revision>35</cp:revision>
  <dcterms:created xsi:type="dcterms:W3CDTF">2018-02-16T11:02:53Z</dcterms:created>
  <dcterms:modified xsi:type="dcterms:W3CDTF">2019-11-16T10:26:45Z</dcterms:modified>
</cp:coreProperties>
</file>